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94" r:id="rId10"/>
    <p:sldId id="280" r:id="rId11"/>
    <p:sldId id="278" r:id="rId12"/>
    <p:sldId id="277" r:id="rId13"/>
    <p:sldId id="290" r:id="rId14"/>
    <p:sldId id="282" r:id="rId15"/>
    <p:sldId id="273" r:id="rId16"/>
    <p:sldId id="274" r:id="rId17"/>
    <p:sldId id="29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A50021"/>
    <a:srgbClr val="CC0000"/>
    <a:srgbClr val="DEDE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6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3.wmf"/><Relationship Id="rId1" Type="http://schemas.openxmlformats.org/officeDocument/2006/relationships/image" Target="../media/image28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78313E-FA9A-4ED1-8B7A-BA7431F7417D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3DB0A3-CE16-478C-9269-0BE04FC54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i="1" smtClean="0"/>
              <a:t>Продолжительность лучевого воздействия - от 20 минут до нескольких часов. Излучение от 192 радиоактивных источников, содержащих изотоп кобальт-60, проходит через отверстия коллиматора к выбранной точке. При этом излучение каждого отдельного пучка не оказывает повреждающего действия на мозг, но сходясь в изоцентре, они создают высокую суммарную дозу, достаточную для гибели опухоли.</a:t>
            </a: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771DE3-D6FD-4928-9478-CE2CD1DF400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0E67-36E5-423B-94C5-8898560DC642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BA80-3ED4-41F0-8A94-B2EB70BFF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A6D7C-3F4B-411A-8C6C-D034F77DFB79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B195-2290-4378-A55C-EAFC6EA22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9ECF2-64BB-429E-8B8B-C19825BD597B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522EF-6998-40E3-ADC8-4E3A39257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18DC0-EC95-4C27-8D02-CC94D5A7C568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B200B-474F-42CF-AAAF-BFAE42DC6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E33A-9821-4267-B24C-3CFE1EB67080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D1AD-DA7B-41E3-B6E5-246DFBE99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603B-6B93-470E-A78C-9668304DE2CA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246A-26EE-49A9-B554-E84BD1EE7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D0C2-DFB5-4FD1-91BD-03B019C94B67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275B-BB9B-4408-A818-0D33D0CFC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83D33-9A55-4472-A7B9-B10FC4288257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90ED3-14A5-4083-A1B4-72A28FD8F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F326-F8DF-45E2-889C-DBA0365584B6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8174-3311-48A6-9807-747418C1C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53855-F4B4-4E0B-A1C9-220C2AEF6D01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67A6-4B45-49EE-9857-9BBA31753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B3709-8779-44B3-A202-054A8008DC27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439B-6251-4DF1-9DCA-BC66EA06D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607C-9049-4C0A-9264-28B5B3009872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916F-6566-4FF6-B1BB-0D9A96FE3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1A35EF-CA3C-4B0B-A1EB-39ED4E818633}" type="datetime1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B52135-7563-4926-8524-5DD321490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ebelements.narod.ru/elements/pics/Ra.jpg" TargetMode="Externa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hyperlink" Target="http://periodic.by.ru/elements/pics/Rn.jpg" TargetMode="External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2.png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53.jpeg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hyperlink" Target="http://webelements.narod.ru/elements/pics/Ra.jpg" TargetMode="Externa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hyperlink" Target="http://periodic.by.ru/elements/pics/Rn.jpg" TargetMode="External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hyperlink" Target="http://periodic.by.ru/elements/pics/Rn.jpg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33.png"/><Relationship Id="rId4" Type="http://schemas.openxmlformats.org/officeDocument/2006/relationships/hyperlink" Target="http://webelements.narod.ru/elements/pics/Ra.jpg" TargetMode="External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1628775" y="4279900"/>
            <a:ext cx="23050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1740" anchor="ctr">
            <a:spAutoFit/>
          </a:bodyPr>
          <a:lstStyle/>
          <a:p>
            <a:pPr algn="ctr"/>
            <a:r>
              <a:rPr lang="ru-RU"/>
              <a:t> </a:t>
            </a:r>
            <a:r>
              <a:rPr lang="ru-RU" b="1"/>
              <a:t>Фредерик Содди</a:t>
            </a:r>
          </a:p>
          <a:p>
            <a:pPr algn="ctr"/>
            <a:r>
              <a:rPr lang="ru-RU" b="1"/>
              <a:t>1877 - 1956</a:t>
            </a:r>
            <a:r>
              <a:rPr lang="ru-RU"/>
              <a:t> 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5146675" y="4308475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Эрнест Резерфорд</a:t>
            </a:r>
          </a:p>
          <a:p>
            <a:pPr algn="ctr"/>
            <a:r>
              <a:rPr lang="ru-RU" b="1"/>
              <a:t>1871–1937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846263" y="4872038"/>
            <a:ext cx="5565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В 1903 г. обнаружили, что радий испускает альфа частицу!!</a:t>
            </a:r>
          </a:p>
        </p:txBody>
      </p:sp>
      <p:pic>
        <p:nvPicPr>
          <p:cNvPr id="1030" name="Picture 13" descr="Картинка 56 из 7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00" y="5237163"/>
            <a:ext cx="10509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6" descr="Картинка 27 из 4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9475" y="5283200"/>
            <a:ext cx="10223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7"/>
          <p:cNvSpPr txBox="1">
            <a:spLocks noChangeArrowheads="1"/>
          </p:cNvSpPr>
          <p:nvPr/>
        </p:nvSpPr>
        <p:spPr bwMode="auto">
          <a:xfrm>
            <a:off x="179388" y="290513"/>
            <a:ext cx="89646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50021"/>
                </a:solidFill>
              </a:rPr>
              <a:t> </a:t>
            </a:r>
            <a:r>
              <a:rPr lang="ru-RU" sz="3200" b="1">
                <a:solidFill>
                  <a:srgbClr val="C00000"/>
                </a:solidFill>
              </a:rPr>
              <a:t>Открытие радиоактивных превращений атомных ядер</a:t>
            </a:r>
          </a:p>
        </p:txBody>
      </p:sp>
      <p:pic>
        <p:nvPicPr>
          <p:cNvPr id="12" name="Picture 2" descr="soddy"/>
          <p:cNvPicPr>
            <a:picLocks noChangeAspect="1" noChangeArrowheads="1"/>
          </p:cNvPicPr>
          <p:nvPr/>
        </p:nvPicPr>
        <p:blipFill>
          <a:blip r:embed="rId7" cstate="print">
            <a:lum contrast="-10000"/>
          </a:blip>
          <a:srcRect l="4010" r="1134" b="13167"/>
          <a:stretch>
            <a:fillRect/>
          </a:stretch>
        </p:blipFill>
        <p:spPr bwMode="auto">
          <a:xfrm>
            <a:off x="1869111" y="1441749"/>
            <a:ext cx="2036222" cy="280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Резерфорд"/>
          <p:cNvPicPr>
            <a:picLocks noChangeAspect="1" noChangeArrowheads="1"/>
          </p:cNvPicPr>
          <p:nvPr/>
        </p:nvPicPr>
        <p:blipFill>
          <a:blip r:embed="rId8" cstate="print"/>
          <a:srcRect l="3909" t="2536" r="5473" b="12459"/>
          <a:stretch>
            <a:fillRect/>
          </a:stretch>
        </p:blipFill>
        <p:spPr bwMode="auto">
          <a:xfrm>
            <a:off x="5325094" y="1480787"/>
            <a:ext cx="2014481" cy="2771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5247D-A22E-4B0D-B76D-CCA8BFA16A8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741613" y="5722938"/>
          <a:ext cx="3322637" cy="769937"/>
        </p:xfrm>
        <a:graphic>
          <a:graphicData uri="http://schemas.openxmlformats.org/presentationml/2006/ole">
            <p:oleObj spid="_x0000_s1026" name="Формула" r:id="rId9" imgW="10411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2219325" y="2671763"/>
          <a:ext cx="4302125" cy="1074737"/>
        </p:xfrm>
        <a:graphic>
          <a:graphicData uri="http://schemas.openxmlformats.org/presentationml/2006/ole">
            <p:oleObj spid="_x0000_s9218" name="Формула" r:id="rId3" imgW="965160" imgH="241200" progId="Equation.3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214563" y="4138613"/>
          <a:ext cx="4818062" cy="1006475"/>
        </p:xfrm>
        <a:graphic>
          <a:graphicData uri="http://schemas.openxmlformats.org/presentationml/2006/ole">
            <p:oleObj spid="_x0000_s9219" name="Формула" r:id="rId4" imgW="1155600" imgH="241200" progId="Equation.3">
              <p:embed/>
            </p:oleObj>
          </a:graphicData>
        </a:graphic>
      </p:graphicFrame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059113" y="239713"/>
            <a:ext cx="3275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Упражнения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57188" y="912813"/>
            <a:ext cx="82883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</a:t>
            </a:r>
            <a:r>
              <a:rPr lang="ru-RU" sz="2400" b="1">
                <a:solidFill>
                  <a:srgbClr val="002060"/>
                </a:solidFill>
              </a:rPr>
              <a:t>) Пользуясь законами сохранения массового числа и заряда, определить массовое число и зарядовое число химического элемента, образующегося после радиоактивного распада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75F13-6980-4454-9499-E9AC605E4E5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366838" y="5267325"/>
          <a:ext cx="6470650" cy="533400"/>
        </p:xfrm>
        <a:graphic>
          <a:graphicData uri="http://schemas.openxmlformats.org/presentationml/2006/ole">
            <p:oleObj spid="_x0000_s9220" name="Формула" r:id="rId5" imgW="24634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973388" y="2551113"/>
          <a:ext cx="3660775" cy="831850"/>
        </p:xfrm>
        <a:graphic>
          <a:graphicData uri="http://schemas.openxmlformats.org/presentationml/2006/ole">
            <p:oleObj spid="_x0000_s10242" name="Формула" r:id="rId3" imgW="1002960" imgH="228600" progId="Equation.3">
              <p:embed/>
            </p:oleObj>
          </a:graphicData>
        </a:graphic>
      </p:graphicFrame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03550" y="238125"/>
            <a:ext cx="3263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Упражнения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22313" y="976313"/>
            <a:ext cx="7778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2. В результате какого радиоактивного распада натрий-22 превращается в магний – 22?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20F00-0862-47D1-B32E-5834C837CC8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2654300" y="5073650"/>
          <a:ext cx="4002088" cy="533400"/>
        </p:xfrm>
        <a:graphic>
          <a:graphicData uri="http://schemas.openxmlformats.org/presentationml/2006/ole">
            <p:oleObj spid="_x0000_s10243" name="Формула" r:id="rId4" imgW="1523880" imgH="203040" progId="Equation.3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2814638" y="3954463"/>
          <a:ext cx="3846512" cy="831850"/>
        </p:xfrm>
        <a:graphic>
          <a:graphicData uri="http://schemas.openxmlformats.org/presentationml/2006/ole">
            <p:oleObj spid="_x0000_s10244" name="Формула" r:id="rId5" imgW="1054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65A7E-C992-426B-A7AF-76D3023CE72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1350" y="949325"/>
            <a:ext cx="8170863" cy="2365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latin typeface="Arial" charset="0"/>
                <a:cs typeface="Arial" charset="0"/>
              </a:rPr>
              <a:t>3. Кобальт-60 используется в медицине для лечения и терапии злокачественных образований и воспалительных процессов. Кобальт-60 бета-радиоактивен. Напишите реакцию.</a:t>
            </a:r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2971800" y="242888"/>
            <a:ext cx="3275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Упражнения</a:t>
            </a:r>
          </a:p>
        </p:txBody>
      </p:sp>
      <p:graphicFrame>
        <p:nvGraphicFramePr>
          <p:cNvPr id="10242" name="Object 10"/>
          <p:cNvGraphicFramePr>
            <a:graphicFrameLocks noChangeAspect="1"/>
          </p:cNvGraphicFramePr>
          <p:nvPr/>
        </p:nvGraphicFramePr>
        <p:xfrm>
          <a:off x="4575175" y="3113088"/>
          <a:ext cx="3735388" cy="898525"/>
        </p:xfrm>
        <a:graphic>
          <a:graphicData uri="http://schemas.openxmlformats.org/presentationml/2006/ole">
            <p:oleObj spid="_x0000_s11266" name="Формула" r:id="rId4" imgW="100296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ACB93-A330-4F74-8BFA-29B1CC2C84D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298450" y="936625"/>
            <a:ext cx="85518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4. Углерод -14 используется для исследования процессов обмена веществ, а также при изучении фотосинтеза растений. Углерод-14 бета-радиоактивен. Запишите реакцию.</a:t>
            </a: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5016500" y="2960688"/>
          <a:ext cx="3452813" cy="965200"/>
        </p:xfrm>
        <a:graphic>
          <a:graphicData uri="http://schemas.openxmlformats.org/presentationml/2006/ole">
            <p:oleObj spid="_x0000_s12290" name="Формула" r:id="rId3" imgW="863280" imgH="241200" progId="Equation.3">
              <p:embed/>
            </p:oleObj>
          </a:graphicData>
        </a:graphic>
      </p:graphicFrame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3003550" y="238125"/>
            <a:ext cx="3275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Упражнения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5025" y="447675"/>
            <a:ext cx="7643813" cy="2357438"/>
          </a:xfrm>
        </p:spPr>
        <p:txBody>
          <a:bodyPr anchor="t"/>
          <a:lstStyle/>
          <a:p>
            <a:pPr algn="l" eaLnBrk="1" hangingPunct="1"/>
            <a:r>
              <a:rPr lang="ru-RU" sz="2800" b="1" smtClean="0">
                <a:solidFill>
                  <a:srgbClr val="FF0000"/>
                </a:solidFill>
              </a:rPr>
              <a:t> 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5. </a:t>
            </a:r>
            <a:r>
              <a:rPr lang="ru-RU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Какие заряд Z и массовое число А будет иметь ядро элемента, получившегося из ядра изотопа полония - 215 после одного  α - распада и одного  β - распада?</a:t>
            </a:r>
            <a:r>
              <a:rPr lang="ru-RU" sz="240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graphicFrame>
        <p:nvGraphicFramePr>
          <p:cNvPr id="56331" name="Object 2"/>
          <p:cNvGraphicFramePr>
            <a:graphicFrameLocks noChangeAspect="1"/>
          </p:cNvGraphicFramePr>
          <p:nvPr/>
        </p:nvGraphicFramePr>
        <p:xfrm>
          <a:off x="2095500" y="2717800"/>
          <a:ext cx="4370388" cy="912813"/>
        </p:xfrm>
        <a:graphic>
          <a:graphicData uri="http://schemas.openxmlformats.org/presentationml/2006/ole">
            <p:oleObj spid="_x0000_s13314" name="Формула" r:id="rId3" imgW="1155600" imgH="241200" progId="Equation.3">
              <p:embed/>
            </p:oleObj>
          </a:graphicData>
        </a:graphic>
      </p:graphicFrame>
      <p:graphicFrame>
        <p:nvGraphicFramePr>
          <p:cNvPr id="56332" name="Object 12"/>
          <p:cNvGraphicFramePr>
            <a:graphicFrameLocks noChangeAspect="1"/>
          </p:cNvGraphicFramePr>
          <p:nvPr/>
        </p:nvGraphicFramePr>
        <p:xfrm>
          <a:off x="2274888" y="4037013"/>
          <a:ext cx="4033837" cy="935037"/>
        </p:xfrm>
        <a:graphic>
          <a:graphicData uri="http://schemas.openxmlformats.org/presentationml/2006/ole">
            <p:oleObj spid="_x0000_s13315" name="Формула" r:id="rId4" imgW="1041120" imgH="241200" progId="Equation.3">
              <p:embed/>
            </p:oleObj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CC402-3C43-477D-AB9F-D9F963B5F5E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3323" name="Text Box 5"/>
          <p:cNvSpPr txBox="1">
            <a:spLocks noChangeArrowheads="1"/>
          </p:cNvSpPr>
          <p:nvPr/>
        </p:nvSpPr>
        <p:spPr bwMode="auto">
          <a:xfrm>
            <a:off x="3003550" y="238125"/>
            <a:ext cx="3263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Упражнения</a:t>
            </a:r>
          </a:p>
        </p:txBody>
      </p:sp>
      <p:graphicFrame>
        <p:nvGraphicFramePr>
          <p:cNvPr id="12292" name="Object 10"/>
          <p:cNvGraphicFramePr>
            <a:graphicFrameLocks noChangeAspect="1"/>
          </p:cNvGraphicFramePr>
          <p:nvPr/>
        </p:nvGraphicFramePr>
        <p:xfrm>
          <a:off x="1314450" y="5240338"/>
          <a:ext cx="6273800" cy="533400"/>
        </p:xfrm>
        <a:graphic>
          <a:graphicData uri="http://schemas.openxmlformats.org/presentationml/2006/ole">
            <p:oleObj spid="_x0000_s13316" name="Формула" r:id="rId5" imgW="23875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C:\Users\Larisa\Desktop\Рисуно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317673" y="2485677"/>
            <a:ext cx="2373745" cy="2206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D1AA0-EA2D-4F83-8AAC-27D294FB845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43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6900" y="979488"/>
            <a:ext cx="7735888" cy="1263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  <a:cs typeface="Arial" charset="0"/>
              </a:rPr>
              <a:t>6. Сколько альфа- и бета-распадов происходит в результате превращения радия-226 в свинец-206?</a:t>
            </a:r>
          </a:p>
        </p:txBody>
      </p:sp>
      <p:sp>
        <p:nvSpPr>
          <p:cNvPr id="14348" name="Text Box 5"/>
          <p:cNvSpPr txBox="1">
            <a:spLocks noChangeArrowheads="1"/>
          </p:cNvSpPr>
          <p:nvPr/>
        </p:nvSpPr>
        <p:spPr bwMode="auto">
          <a:xfrm>
            <a:off x="2663825" y="288925"/>
            <a:ext cx="3263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Упражнения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192463" y="3176588"/>
          <a:ext cx="2516187" cy="804862"/>
        </p:xfrm>
        <a:graphic>
          <a:graphicData uri="http://schemas.openxmlformats.org/presentationml/2006/ole">
            <p:oleObj spid="_x0000_s14338" name="Формула" r:id="rId4" imgW="1231560" imgH="393480" progId="Equation.3">
              <p:embed/>
            </p:oleObj>
          </a:graphicData>
        </a:graphic>
      </p:graphicFrame>
      <p:pic>
        <p:nvPicPr>
          <p:cNvPr id="14349" name="Picture 8" descr="Lead electrolytic and 1cm3 cu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1275" y="2770188"/>
            <a:ext cx="2198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Прямоугольник 7"/>
          <p:cNvSpPr>
            <a:spLocks noChangeArrowheads="1"/>
          </p:cNvSpPr>
          <p:nvPr/>
        </p:nvSpPr>
        <p:spPr bwMode="auto">
          <a:xfrm>
            <a:off x="6335713" y="4029075"/>
            <a:ext cx="23272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en-US"/>
              <a:t>C</a:t>
            </a:r>
            <a:r>
              <a:rPr lang="ru-RU"/>
              <a:t>еребристо-серый</a:t>
            </a:r>
          </a:p>
          <a:p>
            <a:pPr algn="ctr"/>
            <a:r>
              <a:rPr lang="ru-RU"/>
              <a:t>  </a:t>
            </a:r>
            <a:r>
              <a:rPr lang="en-US"/>
              <a:t> </a:t>
            </a:r>
            <a:r>
              <a:rPr lang="ru-RU"/>
              <a:t>металл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90925" y="4195763"/>
          <a:ext cx="1960563" cy="582612"/>
        </p:xfrm>
        <a:graphic>
          <a:graphicData uri="http://schemas.openxmlformats.org/presentationml/2006/ole">
            <p:oleObj spid="_x0000_s14339" name="Формула" r:id="rId6" imgW="812520" imgH="241200" progId="Equation.3">
              <p:embed/>
            </p:oleObj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475038" y="4964113"/>
          <a:ext cx="2524125" cy="630237"/>
        </p:xfrm>
        <a:graphic>
          <a:graphicData uri="http://schemas.openxmlformats.org/presentationml/2006/ole">
            <p:oleObj spid="_x0000_s14340" name="Формула" r:id="rId7" imgW="965160" imgH="241200" progId="Equation.3">
              <p:embed/>
            </p:oleObj>
          </a:graphicData>
        </a:graphic>
      </p:graphicFrame>
      <p:pic>
        <p:nvPicPr>
          <p:cNvPr id="21516" name="Picture 12" descr="Ради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4956" y="2571171"/>
            <a:ext cx="2181226" cy="2056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52" name="Прямоугольник 13"/>
          <p:cNvSpPr>
            <a:spLocks noChangeArrowheads="1"/>
          </p:cNvSpPr>
          <p:nvPr/>
        </p:nvSpPr>
        <p:spPr bwMode="auto">
          <a:xfrm>
            <a:off x="450850" y="3927475"/>
            <a:ext cx="1941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Серебрист</a:t>
            </a:r>
            <a:r>
              <a:rPr lang="en-US"/>
              <a:t>o-</a:t>
            </a:r>
            <a:r>
              <a:rPr lang="ru-RU"/>
              <a:t>белый металл</a:t>
            </a:r>
          </a:p>
        </p:txBody>
      </p:sp>
      <p:graphicFrame>
        <p:nvGraphicFramePr>
          <p:cNvPr id="14341" name="Object 3"/>
          <p:cNvGraphicFramePr>
            <a:graphicFrameLocks noChangeAspect="1"/>
          </p:cNvGraphicFramePr>
          <p:nvPr/>
        </p:nvGraphicFramePr>
        <p:xfrm>
          <a:off x="6321425" y="2436813"/>
          <a:ext cx="993775" cy="674687"/>
        </p:xfrm>
        <a:graphic>
          <a:graphicData uri="http://schemas.openxmlformats.org/presentationml/2006/ole">
            <p:oleObj spid="_x0000_s14341" name="Формула" r:id="rId9" imgW="355320" imgH="241200" progId="Equation.3">
              <p:embed/>
            </p:oleObj>
          </a:graphicData>
        </a:graphic>
      </p:graphicFrame>
      <p:graphicFrame>
        <p:nvGraphicFramePr>
          <p:cNvPr id="14342" name="Object 15"/>
          <p:cNvGraphicFramePr>
            <a:graphicFrameLocks noChangeAspect="1"/>
          </p:cNvGraphicFramePr>
          <p:nvPr/>
        </p:nvGraphicFramePr>
        <p:xfrm>
          <a:off x="473075" y="2562225"/>
          <a:ext cx="1123950" cy="735013"/>
        </p:xfrm>
        <a:graphic>
          <a:graphicData uri="http://schemas.openxmlformats.org/presentationml/2006/ole">
            <p:oleObj spid="_x0000_s14342" name="Формула" r:id="rId10" imgW="368280" imgH="241200" progId="Equation.3">
              <p:embed/>
            </p:oleObj>
          </a:graphicData>
        </a:graphic>
      </p:graphicFrame>
      <p:graphicFrame>
        <p:nvGraphicFramePr>
          <p:cNvPr id="14343" name="Object 16"/>
          <p:cNvGraphicFramePr>
            <a:graphicFrameLocks noChangeAspect="1"/>
          </p:cNvGraphicFramePr>
          <p:nvPr/>
        </p:nvGraphicFramePr>
        <p:xfrm>
          <a:off x="3552825" y="2384425"/>
          <a:ext cx="1990725" cy="533400"/>
        </p:xfrm>
        <a:graphic>
          <a:graphicData uri="http://schemas.openxmlformats.org/presentationml/2006/ole">
            <p:oleObj spid="_x0000_s14343" name="Формула" r:id="rId11" imgW="672840" imgH="177480" progId="Equation.3">
              <p:embed/>
            </p:oleObj>
          </a:graphicData>
        </a:graphic>
      </p:graphicFrame>
      <p:graphicFrame>
        <p:nvGraphicFramePr>
          <p:cNvPr id="21521" name="Object 7"/>
          <p:cNvGraphicFramePr>
            <a:graphicFrameLocks noChangeAspect="1"/>
          </p:cNvGraphicFramePr>
          <p:nvPr/>
        </p:nvGraphicFramePr>
        <p:xfrm>
          <a:off x="2709863" y="5721350"/>
          <a:ext cx="3935412" cy="633413"/>
        </p:xfrm>
        <a:graphic>
          <a:graphicData uri="http://schemas.openxmlformats.org/presentationml/2006/ole">
            <p:oleObj spid="_x0000_s14344" name="Формула" r:id="rId12" imgW="149832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050"/>
            <a:ext cx="8820150" cy="1482725"/>
          </a:xfrm>
        </p:spPr>
        <p:txBody>
          <a:bodyPr/>
          <a:lstStyle/>
          <a:p>
            <a:pPr marL="533400" indent="-533400" eaLnBrk="1" hangingPunct="1">
              <a:buFont typeface="Arial" charset="0"/>
              <a:buNone/>
            </a:pPr>
            <a:r>
              <a:rPr lang="ru-RU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7. В какой элемент превращается  уран-238             после двух </a:t>
            </a:r>
            <a:r>
              <a:rPr lang="el-GR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β</a:t>
            </a:r>
            <a:r>
              <a:rPr lang="ru-RU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- распадов и одного  </a:t>
            </a:r>
            <a:r>
              <a:rPr lang="el-GR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α</a:t>
            </a:r>
            <a:r>
              <a:rPr lang="ru-RU" sz="28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 – распада?</a:t>
            </a:r>
            <a:endParaRPr lang="el-GR" sz="2800" b="1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buFontTx/>
              <a:buAutoNum type="arabicPeriod"/>
            </a:pPr>
            <a:endParaRPr lang="el-GR" sz="2800" smtClean="0"/>
          </a:p>
        </p:txBody>
      </p:sp>
      <p:graphicFrame>
        <p:nvGraphicFramePr>
          <p:cNvPr id="40965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686175" y="2320925"/>
          <a:ext cx="2954338" cy="684213"/>
        </p:xfrm>
        <a:graphic>
          <a:graphicData uri="http://schemas.openxmlformats.org/presentationml/2006/ole">
            <p:oleObj spid="_x0000_s15362" name="Формула" r:id="rId3" imgW="1041120" imgH="241200" progId="Equation.3">
              <p:embed/>
            </p:oleObj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45264-F8E0-4178-BA14-9E49240D146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3003550" y="238125"/>
            <a:ext cx="3263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Упражнения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3595688" y="3492500"/>
          <a:ext cx="3135312" cy="684213"/>
        </p:xfrm>
        <a:graphic>
          <a:graphicData uri="http://schemas.openxmlformats.org/presentationml/2006/ole">
            <p:oleObj spid="_x0000_s15363" name="Формула" r:id="rId4" imgW="1104840" imgH="241200" progId="Equation.3">
              <p:embed/>
            </p:oleObj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3614738" y="4527550"/>
          <a:ext cx="3206750" cy="684213"/>
        </p:xfrm>
        <a:graphic>
          <a:graphicData uri="http://schemas.openxmlformats.org/presentationml/2006/ole">
            <p:oleObj spid="_x0000_s15364" name="Формула" r:id="rId5" imgW="1130040" imgH="241200" progId="Equation.3">
              <p:embed/>
            </p:oleObj>
          </a:graphicData>
        </a:graphic>
      </p:graphicFrame>
      <p:graphicFrame>
        <p:nvGraphicFramePr>
          <p:cNvPr id="14341" name="Object 14"/>
          <p:cNvGraphicFramePr>
            <a:graphicFrameLocks noChangeAspect="1"/>
          </p:cNvGraphicFramePr>
          <p:nvPr/>
        </p:nvGraphicFramePr>
        <p:xfrm>
          <a:off x="3717925" y="5456238"/>
          <a:ext cx="3016250" cy="482600"/>
        </p:xfrm>
        <a:graphic>
          <a:graphicData uri="http://schemas.openxmlformats.org/presentationml/2006/ole">
            <p:oleObj spid="_x0000_s15365" name="Формула" r:id="rId6" imgW="12697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F5606-81DD-41DB-9A91-AD2EFC7909D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65138" y="598488"/>
            <a:ext cx="818649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err="1"/>
              <a:t>Д.з</a:t>
            </a:r>
            <a:r>
              <a:rPr lang="ru-RU" sz="3600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Изучить презентацию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Выписать в тетрадь  слайд 8, 10, 12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Выполнить примеры из презентации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Прочитать § 53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419100" y="188913"/>
            <a:ext cx="8256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Обозначение ядер химических элементов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223963" y="1514475"/>
          <a:ext cx="6746875" cy="506413"/>
        </p:xfrm>
        <a:graphic>
          <a:graphicData uri="http://schemas.openxmlformats.org/presentationml/2006/ole">
            <p:oleObj spid="_x0000_s2050" name="Формула" r:id="rId3" imgW="2361960" imgH="177480" progId="Equation.3">
              <p:embed/>
            </p:oleObj>
          </a:graphicData>
        </a:graphic>
      </p:graphicFrame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2930525" y="2614613"/>
          <a:ext cx="1804988" cy="1622425"/>
        </p:xfrm>
        <a:graphic>
          <a:graphicData uri="http://schemas.openxmlformats.org/presentationml/2006/ole">
            <p:oleObj spid="_x0000_s2051" name="Формула" r:id="rId4" imgW="253800" imgH="228600" progId="Equation.3">
              <p:embed/>
            </p:oleObj>
          </a:graphicData>
        </a:graphic>
      </p:graphicFrame>
      <p:pic>
        <p:nvPicPr>
          <p:cNvPr id="1030" name="Picture 13" descr="Картинка 56 из 7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24000"/>
          </a:blip>
          <a:srcRect/>
          <a:stretch>
            <a:fillRect/>
          </a:stretch>
        </p:blipFill>
        <p:spPr bwMode="auto">
          <a:xfrm>
            <a:off x="5272088" y="2232025"/>
            <a:ext cx="15367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Line 14"/>
          <p:cNvSpPr>
            <a:spLocks noChangeShapeType="1"/>
          </p:cNvSpPr>
          <p:nvPr/>
        </p:nvSpPr>
        <p:spPr bwMode="auto">
          <a:xfrm flipH="1">
            <a:off x="1784350" y="3783013"/>
            <a:ext cx="129540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385763" y="4476750"/>
            <a:ext cx="49069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A50021"/>
                </a:solidFill>
              </a:rPr>
              <a:t>- Зарядовое число</a:t>
            </a:r>
          </a:p>
          <a:p>
            <a:r>
              <a:rPr lang="ru-RU" sz="2400" b="1">
                <a:solidFill>
                  <a:srgbClr val="A50021"/>
                </a:solidFill>
              </a:rPr>
              <a:t>- Номер химического элемента</a:t>
            </a:r>
          </a:p>
          <a:p>
            <a:r>
              <a:rPr lang="ru-RU" sz="2400" b="1">
                <a:solidFill>
                  <a:srgbClr val="A50021"/>
                </a:solidFill>
              </a:rPr>
              <a:t>- Заряд </a:t>
            </a:r>
            <a:r>
              <a:rPr lang="ru-RU" sz="2400" b="1">
                <a:solidFill>
                  <a:srgbClr val="FF0000"/>
                </a:solidFill>
              </a:rPr>
              <a:t>ядра</a:t>
            </a:r>
            <a:r>
              <a:rPr lang="ru-RU" sz="2400" b="1">
                <a:solidFill>
                  <a:srgbClr val="A50021"/>
                </a:solidFill>
              </a:rPr>
              <a:t> в элементарных </a:t>
            </a:r>
          </a:p>
          <a:p>
            <a:r>
              <a:rPr lang="ru-RU" sz="2400" b="1">
                <a:solidFill>
                  <a:srgbClr val="A50021"/>
                </a:solidFill>
              </a:rPr>
              <a:t>  электрических зарядах</a:t>
            </a: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342900" y="2090738"/>
            <a:ext cx="2881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A50021"/>
                </a:solidFill>
              </a:rPr>
              <a:t>- Массовое число</a:t>
            </a:r>
          </a:p>
        </p:txBody>
      </p:sp>
      <p:sp>
        <p:nvSpPr>
          <p:cNvPr id="1034" name="Line 17"/>
          <p:cNvSpPr>
            <a:spLocks noChangeShapeType="1"/>
          </p:cNvSpPr>
          <p:nvPr/>
        </p:nvSpPr>
        <p:spPr bwMode="auto">
          <a:xfrm flipH="1" flipV="1">
            <a:off x="1851025" y="2532063"/>
            <a:ext cx="129540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5568950" y="4425950"/>
          <a:ext cx="2343150" cy="1536700"/>
        </p:xfrm>
        <a:graphic>
          <a:graphicData uri="http://schemas.openxmlformats.org/presentationml/2006/ole">
            <p:oleObj spid="_x0000_s2052" name="Формула" r:id="rId7" imgW="368280" imgH="241200" progId="Equation.3">
              <p:embed/>
            </p:oleObj>
          </a:graphicData>
        </a:graphic>
      </p:graphicFrame>
      <p:sp>
        <p:nvSpPr>
          <p:cNvPr id="1035" name="Line 20"/>
          <p:cNvSpPr>
            <a:spLocks noChangeShapeType="1"/>
          </p:cNvSpPr>
          <p:nvPr/>
        </p:nvSpPr>
        <p:spPr bwMode="auto">
          <a:xfrm flipV="1">
            <a:off x="6715125" y="2439988"/>
            <a:ext cx="647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22"/>
          <p:cNvSpPr>
            <a:spLocks noChangeShapeType="1"/>
          </p:cNvSpPr>
          <p:nvPr/>
        </p:nvSpPr>
        <p:spPr bwMode="auto">
          <a:xfrm>
            <a:off x="5967413" y="3536950"/>
            <a:ext cx="13684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Rectangle 24"/>
          <p:cNvSpPr>
            <a:spLocks noChangeArrowheads="1"/>
          </p:cNvSpPr>
          <p:nvPr/>
        </p:nvSpPr>
        <p:spPr bwMode="auto">
          <a:xfrm>
            <a:off x="7289800" y="2201863"/>
            <a:ext cx="156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Зарядовое число</a:t>
            </a:r>
          </a:p>
        </p:txBody>
      </p:sp>
      <p:sp>
        <p:nvSpPr>
          <p:cNvPr id="1038" name="Rectangle 25"/>
          <p:cNvSpPr>
            <a:spLocks noChangeArrowheads="1"/>
          </p:cNvSpPr>
          <p:nvPr/>
        </p:nvSpPr>
        <p:spPr bwMode="auto">
          <a:xfrm>
            <a:off x="7386638" y="3330575"/>
            <a:ext cx="1366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Массовое </a:t>
            </a:r>
          </a:p>
          <a:p>
            <a:pPr algn="ctr"/>
            <a:r>
              <a:rPr lang="ru-RU" b="1"/>
              <a:t>число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205AF-B68E-4076-AF04-E78066C7E7C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/>
      <p:bldP spid="1034" grpId="0" animBg="1"/>
      <p:bldP spid="1035" grpId="0" animBg="1"/>
      <p:bldP spid="1036" grpId="0" animBg="1"/>
      <p:bldP spid="1037" grpId="0"/>
      <p:bldP spid="10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179388" y="188913"/>
            <a:ext cx="8964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Обозначение ядер химических элементов и частиц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684213" y="1268413"/>
            <a:ext cx="1978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Примеры: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459038" y="3903663"/>
          <a:ext cx="1373187" cy="1074737"/>
        </p:xfrm>
        <a:graphic>
          <a:graphicData uri="http://schemas.openxmlformats.org/presentationml/2006/ole">
            <p:oleObj spid="_x0000_s3074" name="Формула" r:id="rId3" imgW="291960" imgH="228600" progId="Equation.3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2225675" y="2127250"/>
          <a:ext cx="1746250" cy="1144588"/>
        </p:xfrm>
        <a:graphic>
          <a:graphicData uri="http://schemas.openxmlformats.org/presentationml/2006/ole">
            <p:oleObj spid="_x0000_s3075" name="Формула" r:id="rId4" imgW="368280" imgH="241200" progId="Equation.3">
              <p:embed/>
            </p:oleObj>
          </a:graphicData>
        </a:graphic>
      </p:graphicFrame>
      <p:pic>
        <p:nvPicPr>
          <p:cNvPr id="3081" name="Picture 8" descr="Картинка 27 из 4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950" y="1946275"/>
            <a:ext cx="13335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5724525" y="1268413"/>
            <a:ext cx="1865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Частицы:</a:t>
            </a:r>
          </a:p>
          <a:p>
            <a:endParaRPr lang="ru-RU" sz="2800" b="1">
              <a:latin typeface="Calibri" pitchFamily="34" charset="0"/>
            </a:endParaRPr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4729163" y="1477963"/>
            <a:ext cx="3175" cy="509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5187950" y="1863725"/>
          <a:ext cx="3044825" cy="719138"/>
        </p:xfrm>
        <a:graphic>
          <a:graphicData uri="http://schemas.openxmlformats.org/presentationml/2006/ole">
            <p:oleObj spid="_x0000_s3076" name="Формула" r:id="rId7" imgW="965160" imgH="228600" progId="Equation.3">
              <p:embed/>
            </p:oleObj>
          </a:graphicData>
        </a:graphic>
      </p:graphicFrame>
      <p:graphicFrame>
        <p:nvGraphicFramePr>
          <p:cNvPr id="3077" name="Object 12"/>
          <p:cNvGraphicFramePr>
            <a:graphicFrameLocks noChangeAspect="1"/>
          </p:cNvGraphicFramePr>
          <p:nvPr/>
        </p:nvGraphicFramePr>
        <p:xfrm>
          <a:off x="5311775" y="2825750"/>
          <a:ext cx="2603500" cy="719138"/>
        </p:xfrm>
        <a:graphic>
          <a:graphicData uri="http://schemas.openxmlformats.org/presentationml/2006/ole">
            <p:oleObj spid="_x0000_s3077" name="Формула" r:id="rId8" imgW="825480" imgH="228600" progId="Equation.3">
              <p:embed/>
            </p:oleObj>
          </a:graphicData>
        </a:graphic>
      </p:graphicFrame>
      <p:graphicFrame>
        <p:nvGraphicFramePr>
          <p:cNvPr id="3078" name="Object 13"/>
          <p:cNvGraphicFramePr>
            <a:graphicFrameLocks noChangeAspect="1"/>
          </p:cNvGraphicFramePr>
          <p:nvPr/>
        </p:nvGraphicFramePr>
        <p:xfrm>
          <a:off x="5373688" y="3933825"/>
          <a:ext cx="2763837" cy="758825"/>
        </p:xfrm>
        <a:graphic>
          <a:graphicData uri="http://schemas.openxmlformats.org/presentationml/2006/ole">
            <p:oleObj spid="_x0000_s3078" name="Формула" r:id="rId9" imgW="876240" imgH="241200" progId="Equation.3">
              <p:embed/>
            </p:oleObj>
          </a:graphicData>
        </a:graphic>
      </p:graphicFrame>
      <p:pic>
        <p:nvPicPr>
          <p:cNvPr id="3084" name="Picture 14"/>
          <p:cNvPicPr>
            <a:picLocks noChangeAspect="1" noChangeArrowheads="1"/>
          </p:cNvPicPr>
          <p:nvPr/>
        </p:nvPicPr>
        <p:blipFill>
          <a:blip r:embed="rId10" cstate="print"/>
          <a:srcRect l="14766" t="34702" r="77565" b="55696"/>
          <a:stretch>
            <a:fillRect/>
          </a:stretch>
        </p:blipFill>
        <p:spPr bwMode="auto">
          <a:xfrm>
            <a:off x="696913" y="3860800"/>
            <a:ext cx="13462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6BBA5-3920-467D-B9D2-B43ABEB5557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950121391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r="50462" b="61945"/>
          <a:stretch>
            <a:fillRect/>
          </a:stretch>
        </p:blipFill>
        <p:spPr bwMode="auto">
          <a:xfrm>
            <a:off x="625475" y="4738688"/>
            <a:ext cx="3438525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241550" y="188913"/>
            <a:ext cx="476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 Правила смещения</a:t>
            </a:r>
          </a:p>
        </p:txBody>
      </p:sp>
      <p:graphicFrame>
        <p:nvGraphicFramePr>
          <p:cNvPr id="40966" name="Object 4"/>
          <p:cNvGraphicFramePr>
            <a:graphicFrameLocks noChangeAspect="1"/>
          </p:cNvGraphicFramePr>
          <p:nvPr/>
        </p:nvGraphicFramePr>
        <p:xfrm>
          <a:off x="4802188" y="2339975"/>
          <a:ext cx="4064000" cy="1038225"/>
        </p:xfrm>
        <a:graphic>
          <a:graphicData uri="http://schemas.openxmlformats.org/presentationml/2006/ole">
            <p:oleObj spid="_x0000_s4098" name="Формула" r:id="rId4" imgW="1790640" imgH="457200" progId="Equation.3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4705350" y="3657600"/>
          <a:ext cx="4252913" cy="1436688"/>
        </p:xfrm>
        <a:graphic>
          <a:graphicData uri="http://schemas.openxmlformats.org/presentationml/2006/ole">
            <p:oleObj spid="_x0000_s4099" name="Формула" r:id="rId5" imgW="2031840" imgH="685800" progId="Equation.3">
              <p:embed/>
            </p:oleObj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592138" y="2401888"/>
          <a:ext cx="3565525" cy="803275"/>
        </p:xfrm>
        <a:graphic>
          <a:graphicData uri="http://schemas.openxmlformats.org/presentationml/2006/ole">
            <p:oleObj spid="_x0000_s4100" name="Формула" r:id="rId6" imgW="1015920" imgH="228600" progId="Equation.3">
              <p:embed/>
            </p:oleObj>
          </a:graphicData>
        </a:graphic>
      </p:graphicFrame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71475" y="868363"/>
            <a:ext cx="8893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А) </a:t>
            </a:r>
            <a:r>
              <a:rPr lang="ru-RU" sz="2400" b="1">
                <a:solidFill>
                  <a:srgbClr val="C00000"/>
                </a:solidFill>
              </a:rPr>
              <a:t>Альфа – распад: </a:t>
            </a:r>
            <a:r>
              <a:rPr lang="ru-RU" sz="2400" b="1"/>
              <a:t>зарядовое число (порядковый номер) элемента уменьшается на две единицы, а массовое число – на четыре единицы</a:t>
            </a:r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4822825" y="5454650"/>
          <a:ext cx="3297238" cy="754063"/>
        </p:xfrm>
        <a:graphic>
          <a:graphicData uri="http://schemas.openxmlformats.org/presentationml/2006/ole">
            <p:oleObj spid="_x0000_s4101" name="Формула" r:id="rId7" imgW="1054080" imgH="241200" progId="Equation.3">
              <p:embed/>
            </p:oleObj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A51D5-6E46-4270-995B-449F3F34D92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ph type="title"/>
          </p:nvPr>
        </p:nvGraphicFramePr>
        <p:xfrm>
          <a:off x="2838450" y="5621338"/>
          <a:ext cx="3497263" cy="730250"/>
        </p:xfrm>
        <a:graphic>
          <a:graphicData uri="http://schemas.openxmlformats.org/presentationml/2006/ole">
            <p:oleObj spid="_x0000_s5122" name="Формула" r:id="rId3" imgW="1155600" imgH="241200" progId="Equation.3">
              <p:embed/>
            </p:oleObj>
          </a:graphicData>
        </a:graphic>
      </p:graphicFrame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898525"/>
            <a:ext cx="8147050" cy="180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Б) При альфа – распаде </a:t>
            </a:r>
            <a:r>
              <a:rPr lang="ru-RU" sz="2400" b="1" smtClean="0">
                <a:latin typeface="Arial" charset="0"/>
                <a:cs typeface="Arial" charset="0"/>
              </a:rPr>
              <a:t>химического элемента образуется другой элемент, который расположен в таблице Д.И.Менделеева на две клетки ближе к ее началу, чем исходный.</a:t>
            </a:r>
          </a:p>
        </p:txBody>
      </p:sp>
      <p:graphicFrame>
        <p:nvGraphicFramePr>
          <p:cNvPr id="37892" name="Group 4"/>
          <p:cNvGraphicFramePr>
            <a:graphicFrameLocks noGrp="1"/>
          </p:cNvGraphicFramePr>
          <p:nvPr>
            <p:ph sz="quarter" idx="2"/>
          </p:nvPr>
        </p:nvGraphicFramePr>
        <p:xfrm>
          <a:off x="360363" y="2565400"/>
          <a:ext cx="8386621" cy="1368425"/>
        </p:xfrm>
        <a:graphic>
          <a:graphicData uri="http://schemas.openxmlformats.org/drawingml/2006/table">
            <a:tbl>
              <a:tblPr/>
              <a:tblGrid>
                <a:gridCol w="1677627"/>
                <a:gridCol w="1676112"/>
                <a:gridCol w="1679142"/>
                <a:gridCol w="1676112"/>
                <a:gridCol w="1677628"/>
              </a:tblGrid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1" name="Rectangle 18"/>
          <p:cNvSpPr>
            <a:spLocks noChangeArrowheads="1"/>
          </p:cNvSpPr>
          <p:nvPr/>
        </p:nvSpPr>
        <p:spPr bwMode="auto">
          <a:xfrm>
            <a:off x="1930400" y="234950"/>
            <a:ext cx="4652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C0000"/>
                </a:solidFill>
              </a:rPr>
              <a:t>Правило смещения</a:t>
            </a:r>
            <a:r>
              <a:rPr lang="ru-RU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ru-RU">
                <a:solidFill>
                  <a:schemeClr val="tx2"/>
                </a:solidFill>
                <a:latin typeface="Calibri" pitchFamily="34" charset="0"/>
              </a:rPr>
            </a:br>
            <a:endParaRPr lang="ru-RU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142" name="Text Box 19"/>
          <p:cNvSpPr txBox="1">
            <a:spLocks noChangeArrowheads="1"/>
          </p:cNvSpPr>
          <p:nvPr/>
        </p:nvSpPr>
        <p:spPr bwMode="auto">
          <a:xfrm>
            <a:off x="4408488" y="1792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1979613" y="2708275"/>
          <a:ext cx="1685925" cy="1166813"/>
        </p:xfrm>
        <a:graphic>
          <a:graphicData uri="http://schemas.openxmlformats.org/presentationml/2006/ole">
            <p:oleObj spid="_x0000_s5123" name="Формула" r:id="rId4" imgW="330120" imgH="22860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651500" y="2636838"/>
          <a:ext cx="1362075" cy="1166812"/>
        </p:xfrm>
        <a:graphic>
          <a:graphicData uri="http://schemas.openxmlformats.org/presentationml/2006/ole">
            <p:oleObj spid="_x0000_s5124" name="Формула" r:id="rId5" imgW="266400" imgH="228600" progId="Equation.3">
              <p:embed/>
            </p:oleObj>
          </a:graphicData>
        </a:graphic>
      </p:graphicFrame>
      <p:sp>
        <p:nvSpPr>
          <p:cNvPr id="5143" name="Text Box 22"/>
          <p:cNvSpPr txBox="1">
            <a:spLocks noChangeArrowheads="1"/>
          </p:cNvSpPr>
          <p:nvPr/>
        </p:nvSpPr>
        <p:spPr bwMode="auto">
          <a:xfrm>
            <a:off x="342900" y="2997200"/>
            <a:ext cx="1584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Начало таблицы</a:t>
            </a:r>
          </a:p>
        </p:txBody>
      </p:sp>
      <p:sp>
        <p:nvSpPr>
          <p:cNvPr id="5144" name="Text Box 23"/>
          <p:cNvSpPr txBox="1">
            <a:spLocks noChangeArrowheads="1"/>
          </p:cNvSpPr>
          <p:nvPr/>
        </p:nvSpPr>
        <p:spPr bwMode="auto">
          <a:xfrm>
            <a:off x="7194550" y="2960688"/>
            <a:ext cx="1527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Конец</a:t>
            </a:r>
          </a:p>
          <a:p>
            <a:pPr algn="ctr"/>
            <a:r>
              <a:rPr lang="ru-RU" sz="2400" b="1"/>
              <a:t>таблицы</a:t>
            </a:r>
          </a:p>
        </p:txBody>
      </p:sp>
      <p:sp>
        <p:nvSpPr>
          <p:cNvPr id="5145" name="Arc 24"/>
          <p:cNvSpPr>
            <a:spLocks/>
          </p:cNvSpPr>
          <p:nvPr/>
        </p:nvSpPr>
        <p:spPr bwMode="auto">
          <a:xfrm rot="8088165">
            <a:off x="3571875" y="2882900"/>
            <a:ext cx="2033588" cy="20780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7913" name="Object 5"/>
          <p:cNvGraphicFramePr>
            <a:graphicFrameLocks noChangeAspect="1"/>
          </p:cNvGraphicFramePr>
          <p:nvPr/>
        </p:nvGraphicFramePr>
        <p:xfrm>
          <a:off x="2867025" y="4692650"/>
          <a:ext cx="3395663" cy="760413"/>
        </p:xfrm>
        <a:graphic>
          <a:graphicData uri="http://schemas.openxmlformats.org/presentationml/2006/ole">
            <p:oleObj spid="_x0000_s5125" name="Формула" r:id="rId6" imgW="1015920" imgH="228600" progId="Equation.3">
              <p:embed/>
            </p:oleObj>
          </a:graphicData>
        </a:graphic>
      </p:graphicFrame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468313" y="2708275"/>
            <a:ext cx="1079500" cy="228600"/>
          </a:xfrm>
          <a:prstGeom prst="leftArrow">
            <a:avLst>
              <a:gd name="adj1" fmla="val 50000"/>
              <a:gd name="adj2" fmla="val 93526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7451725" y="2692400"/>
            <a:ext cx="1223963" cy="273050"/>
          </a:xfrm>
          <a:prstGeom prst="rightArrow">
            <a:avLst>
              <a:gd name="adj1" fmla="val 50000"/>
              <a:gd name="adj2" fmla="val 84774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FF852-ADEF-4F45-89B8-9DCFCE1AF4E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268538" y="188913"/>
            <a:ext cx="424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 Правила смещения</a:t>
            </a:r>
          </a:p>
        </p:txBody>
      </p:sp>
      <p:graphicFrame>
        <p:nvGraphicFramePr>
          <p:cNvPr id="58373" name="Object 4"/>
          <p:cNvGraphicFramePr>
            <a:graphicFrameLocks noChangeAspect="1"/>
          </p:cNvGraphicFramePr>
          <p:nvPr/>
        </p:nvGraphicFramePr>
        <p:xfrm>
          <a:off x="4702175" y="2233613"/>
          <a:ext cx="4064000" cy="1038225"/>
        </p:xfrm>
        <a:graphic>
          <a:graphicData uri="http://schemas.openxmlformats.org/presentationml/2006/ole">
            <p:oleObj spid="_x0000_s6146" name="Формула" r:id="rId3" imgW="1790640" imgH="457200" progId="Equation.3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4613275" y="3681413"/>
          <a:ext cx="4252913" cy="1436687"/>
        </p:xfrm>
        <a:graphic>
          <a:graphicData uri="http://schemas.openxmlformats.org/presentationml/2006/ole">
            <p:oleObj spid="_x0000_s6147" name="Формула" r:id="rId4" imgW="2031840" imgH="685800" progId="Equation.3">
              <p:embed/>
            </p:oleObj>
          </a:graphicData>
        </a:graphic>
      </p:graphicFrame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250825" y="812800"/>
            <a:ext cx="8893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Б) </a:t>
            </a:r>
            <a:r>
              <a:rPr lang="ru-RU" sz="2400" b="1">
                <a:solidFill>
                  <a:srgbClr val="C00000"/>
                </a:solidFill>
              </a:rPr>
              <a:t>Бета– распад</a:t>
            </a:r>
            <a:r>
              <a:rPr lang="ru-RU" sz="2400" b="1">
                <a:solidFill>
                  <a:srgbClr val="A50021"/>
                </a:solidFill>
              </a:rPr>
              <a:t>: </a:t>
            </a:r>
            <a:r>
              <a:rPr lang="ru-RU" sz="2400" b="1"/>
              <a:t>зарядовое число (порядковый номер) элемента увеличивается на одну единицу, а массовое число не меняется</a:t>
            </a:r>
          </a:p>
        </p:txBody>
      </p:sp>
      <p:graphicFrame>
        <p:nvGraphicFramePr>
          <p:cNvPr id="58378" name="Object 3"/>
          <p:cNvGraphicFramePr>
            <a:graphicFrameLocks noChangeAspect="1"/>
          </p:cNvGraphicFramePr>
          <p:nvPr/>
        </p:nvGraphicFramePr>
        <p:xfrm>
          <a:off x="746125" y="3362325"/>
          <a:ext cx="3254375" cy="803275"/>
        </p:xfrm>
        <a:graphic>
          <a:graphicData uri="http://schemas.openxmlformats.org/presentationml/2006/ole">
            <p:oleObj spid="_x0000_s6148" name="Формула" r:id="rId5" imgW="977760" imgH="241200" progId="Equation.3">
              <p:embed/>
            </p:oleObj>
          </a:graphicData>
        </a:graphic>
      </p:graphicFrame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461963" y="2211388"/>
          <a:ext cx="3803650" cy="938212"/>
        </p:xfrm>
        <a:graphic>
          <a:graphicData uri="http://schemas.openxmlformats.org/presentationml/2006/ole">
            <p:oleObj spid="_x0000_s6149" name="Формула" r:id="rId6" imgW="927000" imgH="228600" progId="Equation.3">
              <p:embed/>
            </p:oleObj>
          </a:graphicData>
        </a:graphic>
      </p:graphicFrame>
      <p:pic>
        <p:nvPicPr>
          <p:cNvPr id="58381" name="Picture 4" descr="950121391"/>
          <p:cNvPicPr>
            <a:picLocks noChangeAspect="1" noChangeArrowheads="1"/>
          </p:cNvPicPr>
          <p:nvPr/>
        </p:nvPicPr>
        <p:blipFill>
          <a:blip r:embed="rId7" cstate="print"/>
          <a:srcRect l="50000" t="414" r="1791" b="62057"/>
          <a:stretch>
            <a:fillRect/>
          </a:stretch>
        </p:blipFill>
        <p:spPr bwMode="auto">
          <a:xfrm>
            <a:off x="652463" y="4378325"/>
            <a:ext cx="34385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A6D1E-0F24-4CB3-A6D7-1002AEAB03C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1301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Правило смещения</a:t>
            </a: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2600325" y="5629275"/>
          <a:ext cx="4530725" cy="742950"/>
        </p:xfrm>
        <a:graphic>
          <a:graphicData uri="http://schemas.openxmlformats.org/presentationml/2006/ole">
            <p:oleObj spid="_x0000_s7170" name="Формула" r:id="rId3" imgW="1384200" imgH="241200" progId="Equation.3">
              <p:embed/>
            </p:oleObj>
          </a:graphicData>
        </a:graphic>
      </p:graphicFrame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179388" y="963613"/>
            <a:ext cx="89646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400" b="1">
                <a:solidFill>
                  <a:srgbClr val="A50021"/>
                </a:solidFill>
              </a:rPr>
              <a:t>Б) </a:t>
            </a:r>
            <a:r>
              <a:rPr lang="ru-RU" sz="2400" b="1">
                <a:solidFill>
                  <a:srgbClr val="C00000"/>
                </a:solidFill>
              </a:rPr>
              <a:t>При бета – распаде </a:t>
            </a:r>
            <a:r>
              <a:rPr lang="ru-RU" sz="2400" b="1"/>
              <a:t>одного химического элемента образуется другой элемент, который расположен в таблице Д.И.Менделеева в следующей клетке за исходным (т.е. на одну клетку ближе к концу таблицы).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138488" y="2770188"/>
          <a:ext cx="1150937" cy="987425"/>
        </p:xfrm>
        <a:graphic>
          <a:graphicData uri="http://schemas.openxmlformats.org/presentationml/2006/ole">
            <p:oleObj spid="_x0000_s7171" name="Формула" r:id="rId4" imgW="266400" imgH="228600" progId="Equation.3">
              <p:embed/>
            </p:oleObj>
          </a:graphicData>
        </a:graphic>
      </p:graphicFrame>
      <p:graphicFrame>
        <p:nvGraphicFramePr>
          <p:cNvPr id="38918" name="Group 6"/>
          <p:cNvGraphicFramePr>
            <a:graphicFrameLocks noGrp="1"/>
          </p:cNvGraphicFramePr>
          <p:nvPr/>
        </p:nvGraphicFramePr>
        <p:xfrm>
          <a:off x="776288" y="2566988"/>
          <a:ext cx="7921625" cy="1496291"/>
        </p:xfrm>
        <a:graphic>
          <a:graphicData uri="http://schemas.openxmlformats.org/drawingml/2006/table">
            <a:tbl>
              <a:tblPr/>
              <a:tblGrid>
                <a:gridCol w="1981200"/>
                <a:gridCol w="1979612"/>
                <a:gridCol w="1981200"/>
                <a:gridCol w="1979613"/>
              </a:tblGrid>
              <a:tr h="1496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941888" y="2659063"/>
          <a:ext cx="1620837" cy="1166812"/>
        </p:xfrm>
        <a:graphic>
          <a:graphicData uri="http://schemas.openxmlformats.org/presentationml/2006/ole">
            <p:oleObj spid="_x0000_s7172" name="Формула" r:id="rId5" imgW="317160" imgH="228600" progId="Equation.3">
              <p:embed/>
            </p:oleObj>
          </a:graphicData>
        </a:graphic>
      </p:graphicFrame>
      <p:sp>
        <p:nvSpPr>
          <p:cNvPr id="7188" name="Arc 19"/>
          <p:cNvSpPr>
            <a:spLocks/>
          </p:cNvSpPr>
          <p:nvPr/>
        </p:nvSpPr>
        <p:spPr bwMode="auto">
          <a:xfrm rot="8088165">
            <a:off x="3921918" y="3329782"/>
            <a:ext cx="1516063" cy="15113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Rectangle 20"/>
          <p:cNvSpPr>
            <a:spLocks noChangeArrowheads="1"/>
          </p:cNvSpPr>
          <p:nvPr/>
        </p:nvSpPr>
        <p:spPr bwMode="auto">
          <a:xfrm>
            <a:off x="792163" y="3105150"/>
            <a:ext cx="1800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Начало таблицы</a:t>
            </a:r>
          </a:p>
        </p:txBody>
      </p:sp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6804025" y="3141663"/>
            <a:ext cx="16557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Конец</a:t>
            </a:r>
          </a:p>
          <a:p>
            <a:pPr algn="ctr"/>
            <a:r>
              <a:rPr lang="ru-RU" sz="2400" b="1"/>
              <a:t>таблицы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713038" y="4597400"/>
          <a:ext cx="4176712" cy="862013"/>
        </p:xfrm>
        <a:graphic>
          <a:graphicData uri="http://schemas.openxmlformats.org/presentationml/2006/ole">
            <p:oleObj spid="_x0000_s7173" name="Формула" r:id="rId6" imgW="1168200" imgH="241200" progId="Equation.3">
              <p:embed/>
            </p:oleObj>
          </a:graphicData>
        </a:graphic>
      </p:graphicFrame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6967538" y="2778125"/>
            <a:ext cx="1295400" cy="288925"/>
          </a:xfrm>
          <a:prstGeom prst="rightArrow">
            <a:avLst>
              <a:gd name="adj1" fmla="val 50000"/>
              <a:gd name="adj2" fmla="val 112088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1116013" y="2778125"/>
            <a:ext cx="1152525" cy="288925"/>
          </a:xfrm>
          <a:prstGeom prst="leftArrow">
            <a:avLst>
              <a:gd name="adj1" fmla="val 50000"/>
              <a:gd name="adj2" fmla="val 99725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EA609-0B27-4D11-A9C6-64AE25D0BA2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300038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 Законы сохранения массового числа и заряда при радиоактивных превращениях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897063" y="1566863"/>
          <a:ext cx="4319587" cy="892175"/>
        </p:xfrm>
        <a:graphic>
          <a:graphicData uri="http://schemas.openxmlformats.org/presentationml/2006/ole">
            <p:oleObj spid="_x0000_s8194" name="Формула" r:id="rId3" imgW="1168200" imgH="241200" progId="Equation.3">
              <p:embed/>
            </p:oleObj>
          </a:graphicData>
        </a:graphic>
      </p:graphicFrame>
      <p:pic>
        <p:nvPicPr>
          <p:cNvPr id="8197" name="Picture 6" descr="Картинка 56 из 7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4000" contrast="24000"/>
          </a:blip>
          <a:srcRect/>
          <a:stretch>
            <a:fillRect/>
          </a:stretch>
        </p:blipFill>
        <p:spPr bwMode="auto">
          <a:xfrm>
            <a:off x="3924300" y="2552700"/>
            <a:ext cx="1035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Картинка 27 из 4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6000" contrast="6000"/>
          </a:blip>
          <a:srcRect/>
          <a:stretch>
            <a:fillRect/>
          </a:stretch>
        </p:blipFill>
        <p:spPr bwMode="auto">
          <a:xfrm>
            <a:off x="2105025" y="2519363"/>
            <a:ext cx="10795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1889125" y="3879850"/>
          <a:ext cx="4375150" cy="1081088"/>
        </p:xfrm>
        <a:graphic>
          <a:graphicData uri="http://schemas.openxmlformats.org/presentationml/2006/ole">
            <p:oleObj spid="_x0000_s8195" name="Формула" r:id="rId8" imgW="977760" imgH="241200" progId="Equation.3">
              <p:embed/>
            </p:oleObj>
          </a:graphicData>
        </a:graphic>
      </p:graphicFrame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9" cstate="print">
            <a:lum bright="18000" contrast="30000"/>
          </a:blip>
          <a:srcRect l="16536" t="36182" r="75195" b="53484"/>
          <a:stretch>
            <a:fillRect/>
          </a:stretch>
        </p:blipFill>
        <p:spPr bwMode="auto">
          <a:xfrm>
            <a:off x="1952625" y="50403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10" cstate="print">
            <a:lum contrast="12000"/>
          </a:blip>
          <a:srcRect l="42526" t="44759" r="49205" b="44629"/>
          <a:stretch>
            <a:fillRect/>
          </a:stretch>
        </p:blipFill>
        <p:spPr bwMode="auto">
          <a:xfrm>
            <a:off x="4022725" y="5022850"/>
            <a:ext cx="11953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70352-C5F0-4E0A-836C-DC98C29B6AB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1638300" y="4208463"/>
            <a:ext cx="23050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1740" anchor="ctr">
            <a:spAutoFit/>
          </a:bodyPr>
          <a:lstStyle/>
          <a:p>
            <a:pPr algn="ctr"/>
            <a:r>
              <a:rPr lang="ru-RU"/>
              <a:t> </a:t>
            </a:r>
            <a:r>
              <a:rPr lang="ru-RU" b="1"/>
              <a:t>Фредерик Содди</a:t>
            </a:r>
          </a:p>
          <a:p>
            <a:pPr algn="ctr"/>
            <a:r>
              <a:rPr lang="ru-RU" b="1"/>
              <a:t>1877 - 1956</a:t>
            </a:r>
            <a:r>
              <a:rPr lang="ru-RU"/>
              <a:t> </a:t>
            </a:r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5157788" y="4195763"/>
            <a:ext cx="2449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Эрнест Резерфорд</a:t>
            </a:r>
          </a:p>
          <a:p>
            <a:pPr algn="ctr"/>
            <a:r>
              <a:rPr lang="ru-RU" b="1"/>
              <a:t>1871–1937</a:t>
            </a:r>
          </a:p>
        </p:txBody>
      </p:sp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179388" y="290513"/>
            <a:ext cx="89646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 Открытие радиоактивных превращений атомных ядер</a:t>
            </a:r>
          </a:p>
        </p:txBody>
      </p:sp>
      <p:pic>
        <p:nvPicPr>
          <p:cNvPr id="12" name="Picture 2" descr="soddy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l="4010" r="1134" b="13167"/>
          <a:stretch>
            <a:fillRect/>
          </a:stretch>
        </p:blipFill>
        <p:spPr bwMode="auto">
          <a:xfrm>
            <a:off x="1870760" y="1374126"/>
            <a:ext cx="2036222" cy="280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Резерфорд"/>
          <p:cNvPicPr>
            <a:picLocks noChangeAspect="1" noChangeArrowheads="1"/>
          </p:cNvPicPr>
          <p:nvPr/>
        </p:nvPicPr>
        <p:blipFill>
          <a:blip r:embed="rId3" cstate="print"/>
          <a:srcRect l="3909" t="2536" r="5473" b="12459"/>
          <a:stretch>
            <a:fillRect/>
          </a:stretch>
        </p:blipFill>
        <p:spPr bwMode="auto">
          <a:xfrm>
            <a:off x="5292437" y="1403928"/>
            <a:ext cx="2014481" cy="2771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3EAE0-F14F-4374-BF61-CA9E29DA780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1239838" y="5313363"/>
            <a:ext cx="7343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A50021"/>
                </a:solidFill>
              </a:rPr>
              <a:t>5. Вывод: </a:t>
            </a:r>
            <a:r>
              <a:rPr lang="ru-RU" sz="2400" b="1"/>
              <a:t>ядра атомов имеют сложный состав, т. е. состоят из протонов и нейтронов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465</Words>
  <Application>Microsoft Office PowerPoint</Application>
  <PresentationFormat>Экран (4:3)</PresentationFormat>
  <Paragraphs>80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Тема Office</vt:lpstr>
      <vt:lpstr>Microsoft Equation 3.0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Правило смещения</vt:lpstr>
      <vt:lpstr>Слайд 8</vt:lpstr>
      <vt:lpstr>Слайд 9</vt:lpstr>
      <vt:lpstr>Слайд 10</vt:lpstr>
      <vt:lpstr>Слайд 11</vt:lpstr>
      <vt:lpstr>Слайд 12</vt:lpstr>
      <vt:lpstr>Слайд 13</vt:lpstr>
      <vt:lpstr>  5. Какие заряд Z и массовое число А будет иметь ядро элемента, получившегося из ядра изотопа полония - 215 после одного  α - распада и одного  β - распада?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mv</cp:lastModifiedBy>
  <cp:revision>87</cp:revision>
  <dcterms:created xsi:type="dcterms:W3CDTF">2013-02-17T09:30:27Z</dcterms:created>
  <dcterms:modified xsi:type="dcterms:W3CDTF">2020-03-25T17:43:40Z</dcterms:modified>
</cp:coreProperties>
</file>